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71" r:id="rId4"/>
    <p:sldId id="272" r:id="rId5"/>
    <p:sldId id="273" r:id="rId6"/>
    <p:sldId id="274" r:id="rId7"/>
    <p:sldId id="275" r:id="rId8"/>
    <p:sldId id="276" r:id="rId9"/>
    <p:sldId id="279" r:id="rId10"/>
    <p:sldId id="280" r:id="rId11"/>
    <p:sldId id="295" r:id="rId12"/>
    <p:sldId id="281" r:id="rId13"/>
    <p:sldId id="296" r:id="rId14"/>
    <p:sldId id="285" r:id="rId15"/>
    <p:sldId id="286" r:id="rId16"/>
    <p:sldId id="287" r:id="rId17"/>
    <p:sldId id="288" r:id="rId18"/>
    <p:sldId id="289" r:id="rId19"/>
    <p:sldId id="297" r:id="rId20"/>
    <p:sldId id="284" r:id="rId21"/>
    <p:sldId id="290" r:id="rId22"/>
    <p:sldId id="291" r:id="rId23"/>
    <p:sldId id="294" r:id="rId24"/>
    <p:sldId id="292" r:id="rId25"/>
    <p:sldId id="293" r:id="rId26"/>
    <p:sldId id="266" r:id="rId2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8908" autoAdjust="0"/>
  </p:normalViewPr>
  <p:slideViewPr>
    <p:cSldViewPr>
      <p:cViewPr>
        <p:scale>
          <a:sx n="70" d="100"/>
          <a:sy n="70" d="100"/>
        </p:scale>
        <p:origin x="-138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5E6CF0E-E4A0-4228-B6A1-CB030E9CF063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9C1C97A-DD8E-493B-B8F2-E072472261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CF0E-E4A0-4228-B6A1-CB030E9CF063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C97A-DD8E-493B-B8F2-E072472261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CF0E-E4A0-4228-B6A1-CB030E9CF063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C97A-DD8E-493B-B8F2-E072472261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5E6CF0E-E4A0-4228-B6A1-CB030E9CF063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9C1C97A-DD8E-493B-B8F2-E0724722611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5E6CF0E-E4A0-4228-B6A1-CB030E9CF063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9C1C97A-DD8E-493B-B8F2-E072472261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CF0E-E4A0-4228-B6A1-CB030E9CF063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C97A-DD8E-493B-B8F2-E0724722611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CF0E-E4A0-4228-B6A1-CB030E9CF063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C97A-DD8E-493B-B8F2-E0724722611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5E6CF0E-E4A0-4228-B6A1-CB030E9CF063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C1C97A-DD8E-493B-B8F2-E0724722611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CF0E-E4A0-4228-B6A1-CB030E9CF063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C97A-DD8E-493B-B8F2-E072472261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5E6CF0E-E4A0-4228-B6A1-CB030E9CF063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9C1C97A-DD8E-493B-B8F2-E0724722611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5E6CF0E-E4A0-4228-B6A1-CB030E9CF063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C1C97A-DD8E-493B-B8F2-E0724722611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5E6CF0E-E4A0-4228-B6A1-CB030E9CF063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9C1C97A-DD8E-493B-B8F2-E0724722611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plazamendozasusaa@gmail.com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ocodile-clips.com/es/Hom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>
          <a:xfrm>
            <a:off x="2571736" y="5000636"/>
            <a:ext cx="6172200" cy="1371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s-ES_tradnl" sz="2400" dirty="0" smtClean="0"/>
              <a:t>Destinado alumnos de 1º ESO a 4º ESO</a:t>
            </a:r>
          </a:p>
          <a:p>
            <a:pPr algn="r"/>
            <a:endParaRPr lang="es-ES_tradnl" dirty="0" smtClean="0"/>
          </a:p>
          <a:p>
            <a:pPr algn="r"/>
            <a:r>
              <a:rPr lang="es-ES_tradnl" dirty="0" smtClean="0"/>
              <a:t>Realizado: Susana Plaza Mendoza</a:t>
            </a:r>
          </a:p>
          <a:p>
            <a:pPr algn="r"/>
            <a:r>
              <a:rPr lang="es-ES_tradnl" dirty="0" smtClean="0">
                <a:hlinkClick r:id="rId2"/>
              </a:rPr>
              <a:t>plazamendozasusaa@gmail.com</a:t>
            </a:r>
            <a:endParaRPr lang="es-ES_tradnl" dirty="0" smtClean="0"/>
          </a:p>
          <a:p>
            <a:pPr algn="r"/>
            <a:endParaRPr lang="es-ES_tradnl" dirty="0" smtClean="0"/>
          </a:p>
          <a:p>
            <a:pPr algn="r"/>
            <a:endParaRPr lang="es-E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 l="53975" t="19531" r="13389" b="62891"/>
          <a:stretch>
            <a:fillRect/>
          </a:stretch>
        </p:blipFill>
        <p:spPr bwMode="auto">
          <a:xfrm>
            <a:off x="2071670" y="714356"/>
            <a:ext cx="6715140" cy="1162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3 Título"/>
          <p:cNvSpPr>
            <a:spLocks noGrp="1"/>
          </p:cNvSpPr>
          <p:nvPr>
            <p:ph type="title"/>
          </p:nvPr>
        </p:nvSpPr>
        <p:spPr>
          <a:xfrm>
            <a:off x="2428860" y="2786058"/>
            <a:ext cx="6172200" cy="2053590"/>
          </a:xfrm>
        </p:spPr>
        <p:txBody>
          <a:bodyPr>
            <a:normAutofit/>
          </a:bodyPr>
          <a:lstStyle/>
          <a:p>
            <a:pPr algn="ctr"/>
            <a:r>
              <a:rPr lang="es-ES_tradnl" sz="6000" dirty="0" err="1" smtClean="0"/>
              <a:t>Crocodile</a:t>
            </a:r>
            <a:r>
              <a:rPr lang="es-ES_tradnl" sz="6000" dirty="0" smtClean="0"/>
              <a:t> clips</a:t>
            </a:r>
            <a:endParaRPr lang="es-E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5572140"/>
            <a:ext cx="7467600" cy="901812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/>
          <a:srcRect l="42924" r="30334" b="60938"/>
          <a:stretch>
            <a:fillRect/>
          </a:stretch>
        </p:blipFill>
        <p:spPr bwMode="auto">
          <a:xfrm>
            <a:off x="642910" y="1500174"/>
            <a:ext cx="783324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5572140"/>
            <a:ext cx="7467600" cy="901812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r="52782" b="66797"/>
          <a:stretch>
            <a:fillRect/>
          </a:stretch>
        </p:blipFill>
        <p:spPr bwMode="auto">
          <a:xfrm>
            <a:off x="785786" y="1643049"/>
            <a:ext cx="7227882" cy="28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5572140"/>
            <a:ext cx="7467600" cy="901812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l="42844" r="29592" b="72361"/>
          <a:stretch>
            <a:fillRect/>
          </a:stretch>
        </p:blipFill>
        <p:spPr bwMode="auto">
          <a:xfrm>
            <a:off x="714348" y="1500174"/>
            <a:ext cx="771171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5572140"/>
            <a:ext cx="7467600" cy="901812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r="53331" b="75586"/>
          <a:stretch>
            <a:fillRect/>
          </a:stretch>
        </p:blipFill>
        <p:spPr bwMode="auto">
          <a:xfrm>
            <a:off x="857224" y="1571612"/>
            <a:ext cx="752952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5572140"/>
            <a:ext cx="7467600" cy="901812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57200" y="1600200"/>
            <a:ext cx="7972452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s-ES_tradnl" sz="4400" dirty="0" smtClean="0">
                <a:solidFill>
                  <a:schemeClr val="tx2"/>
                </a:solidFill>
              </a:rPr>
              <a:t>  Componentes que podemos utilizar para construir un montaje.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</a:pPr>
            <a:r>
              <a:rPr lang="es-ES_tradnl" sz="4400" dirty="0" err="1" smtClean="0">
                <a:solidFill>
                  <a:schemeClr val="tx2"/>
                </a:solidFill>
              </a:rPr>
              <a:t>Menu</a:t>
            </a:r>
            <a:r>
              <a:rPr lang="es-ES_tradnl" sz="4400" dirty="0" smtClean="0">
                <a:solidFill>
                  <a:schemeClr val="tx2"/>
                </a:solidFill>
              </a:rPr>
              <a:t> Agregar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</a:pPr>
            <a:r>
              <a:rPr lang="es-ES_tradnl" sz="4400" dirty="0" smtClean="0">
                <a:solidFill>
                  <a:schemeClr val="tx2"/>
                </a:solidFill>
              </a:rPr>
              <a:t>Barras de herramientas</a:t>
            </a:r>
          </a:p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s-ES_tradnl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857224" y="1500174"/>
            <a:ext cx="3328982" cy="571504"/>
          </a:xfrm>
        </p:spPr>
        <p:txBody>
          <a:bodyPr/>
          <a:lstStyle/>
          <a:p>
            <a:pPr>
              <a:buNone/>
            </a:pPr>
            <a:r>
              <a:rPr lang="es-ES_tradnl" dirty="0" smtClean="0">
                <a:solidFill>
                  <a:schemeClr val="tx2"/>
                </a:solidFill>
              </a:rPr>
              <a:t>Suministro de energía</a:t>
            </a:r>
            <a:endParaRPr lang="es-ES" dirty="0">
              <a:solidFill>
                <a:schemeClr val="tx2"/>
              </a:solidFill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 l="42992" r="33786" b="88281"/>
          <a:stretch>
            <a:fillRect/>
          </a:stretch>
        </p:blipFill>
        <p:spPr bwMode="auto">
          <a:xfrm>
            <a:off x="928662" y="2071678"/>
            <a:ext cx="6929486" cy="112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/>
          <a:srcRect l="42782" r="33682" b="88086"/>
          <a:stretch>
            <a:fillRect/>
          </a:stretch>
        </p:blipFill>
        <p:spPr bwMode="auto">
          <a:xfrm>
            <a:off x="928694" y="3643314"/>
            <a:ext cx="5500694" cy="1026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4 Marcador de contenido"/>
          <p:cNvSpPr txBox="1">
            <a:spLocks/>
          </p:cNvSpPr>
          <p:nvPr/>
        </p:nvSpPr>
        <p:spPr>
          <a:xfrm>
            <a:off x="928662" y="3071810"/>
            <a:ext cx="3328982" cy="5715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s-ES_tradnl" sz="2400" dirty="0" smtClean="0">
                <a:solidFill>
                  <a:schemeClr val="tx2"/>
                </a:solidFill>
              </a:rPr>
              <a:t>Interruptores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4"/>
          <a:srcRect l="42782" r="37134" b="89063"/>
          <a:stretch>
            <a:fillRect/>
          </a:stretch>
        </p:blipFill>
        <p:spPr bwMode="auto">
          <a:xfrm>
            <a:off x="928662" y="5143512"/>
            <a:ext cx="4572032" cy="80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4 Marcador de contenido"/>
          <p:cNvSpPr txBox="1">
            <a:spLocks/>
          </p:cNvSpPr>
          <p:nvPr/>
        </p:nvSpPr>
        <p:spPr>
          <a:xfrm>
            <a:off x="928662" y="4572008"/>
            <a:ext cx="4357718" cy="71438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Componente</a:t>
            </a:r>
            <a:r>
              <a:rPr lang="es-ES_tradnl" sz="2400" baseline="0" dirty="0" smtClean="0">
                <a:solidFill>
                  <a:schemeClr val="tx2"/>
                </a:solidFill>
              </a:rPr>
              <a:t>s</a:t>
            </a:r>
            <a:r>
              <a:rPr lang="es-ES_tradnl" sz="2400" dirty="0" smtClean="0">
                <a:solidFill>
                  <a:schemeClr val="tx2"/>
                </a:solidFill>
              </a:rPr>
              <a:t> de entrada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857224" y="1500174"/>
            <a:ext cx="3328982" cy="571504"/>
          </a:xfrm>
        </p:spPr>
        <p:txBody>
          <a:bodyPr/>
          <a:lstStyle/>
          <a:p>
            <a:pPr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Componentes pasivos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7" name="4 Marcador de contenido"/>
          <p:cNvSpPr txBox="1">
            <a:spLocks/>
          </p:cNvSpPr>
          <p:nvPr/>
        </p:nvSpPr>
        <p:spPr>
          <a:xfrm>
            <a:off x="928662" y="3071810"/>
            <a:ext cx="3328982" cy="5715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Semiconductores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4 Marcador de contenido"/>
          <p:cNvSpPr txBox="1">
            <a:spLocks/>
          </p:cNvSpPr>
          <p:nvPr/>
        </p:nvSpPr>
        <p:spPr>
          <a:xfrm>
            <a:off x="928662" y="4572008"/>
            <a:ext cx="4357718" cy="71438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s-ES_tradnl" sz="2400" dirty="0" smtClean="0">
                <a:solidFill>
                  <a:schemeClr val="tx2"/>
                </a:solidFill>
              </a:rPr>
              <a:t>Puertas lógicas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 l="42992" r="33786" b="88281"/>
          <a:stretch>
            <a:fillRect/>
          </a:stretch>
        </p:blipFill>
        <p:spPr bwMode="auto">
          <a:xfrm>
            <a:off x="1000100" y="2000240"/>
            <a:ext cx="5286412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/>
          <a:srcRect l="42782" r="37134" b="89063"/>
          <a:stretch>
            <a:fillRect/>
          </a:stretch>
        </p:blipFill>
        <p:spPr bwMode="auto">
          <a:xfrm>
            <a:off x="1000100" y="3714752"/>
            <a:ext cx="4572032" cy="80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4"/>
          <a:srcRect l="42782" r="33996" b="89063"/>
          <a:stretch>
            <a:fillRect/>
          </a:stretch>
        </p:blipFill>
        <p:spPr bwMode="auto">
          <a:xfrm>
            <a:off x="1000100" y="5143512"/>
            <a:ext cx="5286412" cy="80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857224" y="1500174"/>
            <a:ext cx="3328982" cy="571504"/>
          </a:xfrm>
        </p:spPr>
        <p:txBody>
          <a:bodyPr/>
          <a:lstStyle/>
          <a:p>
            <a:pPr>
              <a:buNone/>
            </a:pPr>
            <a:r>
              <a:rPr lang="es-ES_tradnl" dirty="0" smtClean="0">
                <a:solidFill>
                  <a:schemeClr val="tx2"/>
                </a:solidFill>
              </a:rPr>
              <a:t>Circuitos integrados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7" name="4 Marcador de contenido"/>
          <p:cNvSpPr txBox="1">
            <a:spLocks/>
          </p:cNvSpPr>
          <p:nvPr/>
        </p:nvSpPr>
        <p:spPr>
          <a:xfrm>
            <a:off x="928662" y="2928934"/>
            <a:ext cx="4929222" cy="5715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s-ES_tradnl" sz="2400" dirty="0" smtClean="0">
                <a:solidFill>
                  <a:schemeClr val="tx2"/>
                </a:solidFill>
              </a:rPr>
              <a:t>Generadores de señal y sonido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4 Marcador de contenido"/>
          <p:cNvSpPr txBox="1">
            <a:spLocks/>
          </p:cNvSpPr>
          <p:nvPr/>
        </p:nvSpPr>
        <p:spPr>
          <a:xfrm>
            <a:off x="928662" y="4572008"/>
            <a:ext cx="4357718" cy="71438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Salidas</a:t>
            </a:r>
            <a:r>
              <a:rPr kumimoji="0" lang="es-ES_trad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luz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/>
          <a:srcRect l="42782" r="35565" b="89063"/>
          <a:stretch>
            <a:fillRect/>
          </a:stretch>
        </p:blipFill>
        <p:spPr bwMode="auto">
          <a:xfrm>
            <a:off x="928662" y="2000240"/>
            <a:ext cx="4929222" cy="80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/>
          <a:srcRect l="42782" r="36820" b="88086"/>
          <a:stretch>
            <a:fillRect/>
          </a:stretch>
        </p:blipFill>
        <p:spPr bwMode="auto">
          <a:xfrm>
            <a:off x="928662" y="3500438"/>
            <a:ext cx="4643470" cy="871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4"/>
          <a:srcRect l="42782" r="35251" b="89063"/>
          <a:stretch>
            <a:fillRect/>
          </a:stretch>
        </p:blipFill>
        <p:spPr bwMode="auto">
          <a:xfrm>
            <a:off x="928662" y="5143512"/>
            <a:ext cx="5000660" cy="80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857224" y="1500174"/>
            <a:ext cx="3857652" cy="571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Componentes electrónicos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7" name="4 Marcador de contenido"/>
          <p:cNvSpPr txBox="1">
            <a:spLocks/>
          </p:cNvSpPr>
          <p:nvPr/>
        </p:nvSpPr>
        <p:spPr>
          <a:xfrm>
            <a:off x="928662" y="2928934"/>
            <a:ext cx="4929222" cy="5715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Generadore</a:t>
            </a:r>
            <a:r>
              <a:rPr lang="es-ES_tradnl" sz="2400" baseline="0" dirty="0" smtClean="0">
                <a:solidFill>
                  <a:schemeClr val="tx2"/>
                </a:solidFill>
              </a:rPr>
              <a:t>s</a:t>
            </a:r>
            <a:r>
              <a:rPr lang="es-ES_tradnl" sz="2400" dirty="0" smtClean="0">
                <a:solidFill>
                  <a:schemeClr val="tx2"/>
                </a:solidFill>
              </a:rPr>
              <a:t> señal y sonido.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4 Marcador de contenido"/>
          <p:cNvSpPr txBox="1">
            <a:spLocks/>
          </p:cNvSpPr>
          <p:nvPr/>
        </p:nvSpPr>
        <p:spPr>
          <a:xfrm>
            <a:off x="928662" y="4572008"/>
            <a:ext cx="4357718" cy="71438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Salidas</a:t>
            </a:r>
            <a:r>
              <a:rPr kumimoji="0" lang="es-ES_trad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luz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/>
          <a:srcRect l="42782" r="35565" b="89063"/>
          <a:stretch>
            <a:fillRect/>
          </a:stretch>
        </p:blipFill>
        <p:spPr bwMode="auto">
          <a:xfrm>
            <a:off x="928662" y="2000240"/>
            <a:ext cx="4929222" cy="80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/>
          <a:srcRect l="42782" r="36820" b="88086"/>
          <a:stretch>
            <a:fillRect/>
          </a:stretch>
        </p:blipFill>
        <p:spPr bwMode="auto">
          <a:xfrm>
            <a:off x="928662" y="3500438"/>
            <a:ext cx="4643470" cy="871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4"/>
          <a:srcRect l="42782" r="35251" b="89063"/>
          <a:stretch>
            <a:fillRect/>
          </a:stretch>
        </p:blipFill>
        <p:spPr bwMode="auto">
          <a:xfrm>
            <a:off x="928662" y="5143512"/>
            <a:ext cx="5000660" cy="80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857224" y="1500174"/>
            <a:ext cx="3857652" cy="571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Componentes mecánicos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7" name="4 Marcador de contenido"/>
          <p:cNvSpPr txBox="1">
            <a:spLocks/>
          </p:cNvSpPr>
          <p:nvPr/>
        </p:nvSpPr>
        <p:spPr>
          <a:xfrm>
            <a:off x="928662" y="2928934"/>
            <a:ext cx="4929222" cy="5715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Aparatos de medida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4 Marcador de contenido"/>
          <p:cNvSpPr txBox="1">
            <a:spLocks/>
          </p:cNvSpPr>
          <p:nvPr/>
        </p:nvSpPr>
        <p:spPr>
          <a:xfrm>
            <a:off x="928662" y="4572008"/>
            <a:ext cx="4357718" cy="71438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r="53331" b="88281"/>
          <a:stretch>
            <a:fillRect/>
          </a:stretch>
        </p:blipFill>
        <p:spPr bwMode="auto">
          <a:xfrm>
            <a:off x="928662" y="2000240"/>
            <a:ext cx="6072198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 r="63177" b="88086"/>
          <a:stretch>
            <a:fillRect/>
          </a:stretch>
        </p:blipFill>
        <p:spPr bwMode="auto">
          <a:xfrm>
            <a:off x="928662" y="3571876"/>
            <a:ext cx="4791063" cy="871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28860" y="428604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type="subTitle" idx="1"/>
          </p:nvPr>
        </p:nvSpPr>
        <p:spPr>
          <a:xfrm>
            <a:off x="2285984" y="3214686"/>
            <a:ext cx="6858016" cy="3000396"/>
          </a:xfrm>
        </p:spPr>
        <p:txBody>
          <a:bodyPr>
            <a:normAutofit fontScale="92500"/>
          </a:bodyPr>
          <a:lstStyle/>
          <a:p>
            <a:r>
              <a:rPr lang="es-ES_tradnl" sz="4400" dirty="0" smtClean="0"/>
              <a:t>¿Qué es?</a:t>
            </a:r>
          </a:p>
          <a:p>
            <a:r>
              <a:rPr lang="es-ES_tradnl" sz="4400" dirty="0" smtClean="0"/>
              <a:t>¿A quién está destinado? </a:t>
            </a:r>
          </a:p>
          <a:p>
            <a:r>
              <a:rPr lang="es-ES_tradnl" sz="4400" dirty="0" smtClean="0"/>
              <a:t>¿Cómo se utiliza?</a:t>
            </a:r>
          </a:p>
          <a:p>
            <a:r>
              <a:rPr lang="es-ES_tradnl" sz="4400" dirty="0" smtClean="0"/>
              <a:t>Otras versiones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4400" dirty="0" smtClean="0">
                <a:solidFill>
                  <a:schemeClr val="tx2"/>
                </a:solidFill>
              </a:rPr>
              <a:t>¿Cómo se utiliza? </a:t>
            </a:r>
          </a:p>
          <a:p>
            <a:pPr lvl="2">
              <a:buClr>
                <a:schemeClr val="tx2"/>
              </a:buClr>
              <a:buFont typeface="Arial" pitchFamily="34" charset="0"/>
              <a:buChar char="•"/>
            </a:pPr>
            <a:r>
              <a:rPr lang="es-ES_tradnl" sz="3800" dirty="0" smtClean="0">
                <a:solidFill>
                  <a:schemeClr val="tx2"/>
                </a:solidFill>
              </a:rPr>
              <a:t>Arrastrar los componentes.</a:t>
            </a:r>
          </a:p>
          <a:p>
            <a:pPr lvl="2">
              <a:buClr>
                <a:schemeClr val="tx2"/>
              </a:buClr>
              <a:buFont typeface="Arial" pitchFamily="34" charset="0"/>
              <a:buChar char="•"/>
            </a:pPr>
            <a:r>
              <a:rPr lang="es-ES_tradnl" sz="3800" dirty="0" smtClean="0">
                <a:solidFill>
                  <a:schemeClr val="tx2"/>
                </a:solidFill>
              </a:rPr>
              <a:t>Conectarlos según el montaje.</a:t>
            </a:r>
          </a:p>
          <a:p>
            <a:pPr lvl="2">
              <a:buClr>
                <a:schemeClr val="tx2"/>
              </a:buClr>
              <a:buFont typeface="Arial" pitchFamily="34" charset="0"/>
              <a:buChar char="•"/>
            </a:pPr>
            <a:r>
              <a:rPr lang="es-ES_tradnl" sz="3800" dirty="0" smtClean="0">
                <a:solidFill>
                  <a:schemeClr val="tx2"/>
                </a:solidFill>
              </a:rPr>
              <a:t>Configurar cada componente</a:t>
            </a:r>
          </a:p>
          <a:p>
            <a:pPr lvl="2">
              <a:buClr>
                <a:schemeClr val="tx2"/>
              </a:buClr>
              <a:buFont typeface="Arial" pitchFamily="34" charset="0"/>
              <a:buChar char="•"/>
            </a:pPr>
            <a:r>
              <a:rPr lang="es-ES_tradnl" sz="3800" dirty="0" smtClean="0">
                <a:solidFill>
                  <a:schemeClr val="tx2"/>
                </a:solidFill>
              </a:rPr>
              <a:t>Comenzar la simulación.</a:t>
            </a:r>
          </a:p>
          <a:p>
            <a:pPr lvl="4"/>
            <a:endParaRPr lang="es-ES_tradnl" sz="3600" dirty="0" smtClean="0">
              <a:solidFill>
                <a:schemeClr val="tx2"/>
              </a:solidFill>
            </a:endParaRPr>
          </a:p>
          <a:p>
            <a:pPr lvl="4"/>
            <a:endParaRPr lang="es-ES_tradnl" sz="36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s-ES_tradnl" sz="4400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7858180" cy="685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_tradnl" sz="3200" dirty="0" smtClean="0">
                <a:solidFill>
                  <a:schemeClr val="tx2"/>
                </a:solidFill>
              </a:rPr>
              <a:t>Algunos circuitos interesantes. </a:t>
            </a:r>
          </a:p>
          <a:p>
            <a:pPr lvl="4"/>
            <a:endParaRPr lang="es-ES_tradnl" sz="3600" dirty="0" smtClean="0">
              <a:solidFill>
                <a:schemeClr val="tx2"/>
              </a:solidFill>
            </a:endParaRPr>
          </a:p>
          <a:p>
            <a:pPr lvl="4"/>
            <a:endParaRPr lang="es-ES_tradnl" sz="36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s-ES_tradnl" sz="4400" dirty="0" smtClean="0"/>
          </a:p>
          <a:p>
            <a:endParaRPr lang="es-ES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571604" y="2214554"/>
          <a:ext cx="5108466" cy="1733559"/>
        </p:xfrm>
        <a:graphic>
          <a:graphicData uri="http://schemas.openxmlformats.org/presentationml/2006/ole">
            <p:oleObj spid="_x0000_s1027" r:id="rId3" imgW="2638095" imgH="895238" progId="">
              <p:embed/>
            </p:oleObj>
          </a:graphicData>
        </a:graphic>
      </p:graphicFrame>
      <p:sp>
        <p:nvSpPr>
          <p:cNvPr id="6" name="2 Marcador de contenido"/>
          <p:cNvSpPr txBox="1">
            <a:spLocks/>
          </p:cNvSpPr>
          <p:nvPr/>
        </p:nvSpPr>
        <p:spPr>
          <a:xfrm>
            <a:off x="214282" y="4214818"/>
            <a:ext cx="8286808" cy="2143140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Componentes:</a:t>
            </a:r>
            <a:r>
              <a:rPr kumimoji="0" lang="es-ES_tradnl" sz="96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9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Fuente de tensión variable 10 v</a:t>
            </a:r>
            <a:r>
              <a:rPr kumimoji="0" lang="es-ES_tradnl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s-ES_tradnl" sz="9600" dirty="0" smtClean="0">
                <a:solidFill>
                  <a:schemeClr val="tx2"/>
                </a:solidFill>
              </a:rPr>
              <a:t>Resistencia de 100</a:t>
            </a:r>
            <a:r>
              <a:rPr lang="el-GR" sz="9600" dirty="0" smtClean="0">
                <a:solidFill>
                  <a:schemeClr val="tx2"/>
                </a:solidFill>
              </a:rPr>
              <a:t>Ω</a:t>
            </a:r>
            <a:endParaRPr lang="es-ES_tradnl" sz="9600" dirty="0" smtClean="0">
              <a:solidFill>
                <a:schemeClr val="tx2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Lámpara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s-ES_tradnl" sz="9600" dirty="0" smtClean="0">
                <a:solidFill>
                  <a:schemeClr val="tx2"/>
                </a:solidFill>
              </a:rPr>
              <a:t>	Variando la tensión de la fuente veremos como varía la intensidad de luz de la lámpara</a:t>
            </a:r>
            <a:endParaRPr kumimoji="0" lang="es-ES_tradnl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s-ES_tradnl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7858180" cy="685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_tradnl" sz="3200" dirty="0" smtClean="0">
                <a:solidFill>
                  <a:schemeClr val="tx2"/>
                </a:solidFill>
              </a:rPr>
              <a:t>Algunos circuitos interesantes. </a:t>
            </a:r>
          </a:p>
          <a:p>
            <a:pPr lvl="4"/>
            <a:endParaRPr lang="es-ES_tradnl" sz="3600" dirty="0" smtClean="0">
              <a:solidFill>
                <a:schemeClr val="tx2"/>
              </a:solidFill>
            </a:endParaRPr>
          </a:p>
          <a:p>
            <a:pPr lvl="4"/>
            <a:endParaRPr lang="es-ES_tradnl" sz="36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s-ES_tradnl" sz="4400" dirty="0" smtClean="0"/>
          </a:p>
          <a:p>
            <a:endParaRPr lang="es-ES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214282" y="4214818"/>
            <a:ext cx="8286808" cy="2143140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Componentes:</a:t>
            </a:r>
            <a:r>
              <a:rPr kumimoji="0" lang="es-ES_tradnl" sz="96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Puertas lógicas AND y</a:t>
            </a:r>
            <a:r>
              <a:rPr kumimoji="0" lang="es-ES_tradnl" sz="9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</a:t>
            </a:r>
            <a:r>
              <a:rPr kumimoji="0" lang="es-ES_tradnl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s-ES_tradnl" sz="9600" dirty="0" smtClean="0">
                <a:solidFill>
                  <a:schemeClr val="tx2"/>
                </a:solidFill>
              </a:rPr>
              <a:t>	Resistencias de 100</a:t>
            </a:r>
            <a:r>
              <a:rPr lang="el-GR" sz="9600" dirty="0" smtClean="0">
                <a:solidFill>
                  <a:schemeClr val="tx2"/>
                </a:solidFill>
              </a:rPr>
              <a:t>Ω</a:t>
            </a:r>
            <a:endParaRPr lang="es-ES_tradnl" sz="9600" dirty="0" smtClean="0">
              <a:solidFill>
                <a:schemeClr val="tx2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LED</a:t>
            </a:r>
            <a:r>
              <a:rPr kumimoji="0" lang="es-ES_tradnl" sz="9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amarillo y rojo</a:t>
            </a:r>
            <a:endParaRPr kumimoji="0" lang="es-ES_tradnl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Actuando sobre</a:t>
            </a:r>
            <a:r>
              <a:rPr kumimoji="0" lang="es-ES_tradnl" sz="9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las variables de entrada A, B y C podemos ver el comportamiento de las puerta lógicas.</a:t>
            </a:r>
            <a:endParaRPr kumimoji="0" lang="es-ES_tradnl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s-ES_tradnl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843213" y="2362200"/>
          <a:ext cx="3457575" cy="2133600"/>
        </p:xfrm>
        <a:graphic>
          <a:graphicData uri="http://schemas.openxmlformats.org/presentationml/2006/ole">
            <p:oleObj spid="_x0000_s2051" r:id="rId3" imgW="3457143" imgH="213389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1285860"/>
            <a:ext cx="7858180" cy="685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_tradnl" sz="3200" dirty="0" smtClean="0">
                <a:solidFill>
                  <a:schemeClr val="tx2"/>
                </a:solidFill>
              </a:rPr>
              <a:t>Algunos circuitos interesantes. </a:t>
            </a:r>
          </a:p>
          <a:p>
            <a:pPr lvl="4"/>
            <a:endParaRPr lang="es-ES_tradnl" sz="3600" dirty="0" smtClean="0">
              <a:solidFill>
                <a:schemeClr val="tx2"/>
              </a:solidFill>
            </a:endParaRPr>
          </a:p>
          <a:p>
            <a:pPr lvl="4"/>
            <a:endParaRPr lang="es-ES_tradnl" sz="36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s-ES_tradnl" sz="4400" dirty="0" smtClean="0"/>
          </a:p>
          <a:p>
            <a:endParaRPr lang="es-ES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214282" y="4214818"/>
            <a:ext cx="8286808" cy="2643182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Componentes:</a:t>
            </a:r>
            <a:r>
              <a:rPr kumimoji="0" lang="es-ES_tradnl" sz="96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s-ES_tradnl" sz="9600" dirty="0" smtClean="0">
                <a:solidFill>
                  <a:schemeClr val="tx2"/>
                </a:solidFill>
              </a:rPr>
              <a:t>Pulsador, Contador BCD, </a:t>
            </a:r>
            <a:r>
              <a:rPr kumimoji="0" lang="es-ES_tradnl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Decodificador</a:t>
            </a:r>
            <a:r>
              <a:rPr kumimoji="0" lang="es-ES_tradnl" sz="9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ES_tradnl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s-ES_tradnl" sz="9600" dirty="0" smtClean="0">
                <a:solidFill>
                  <a:schemeClr val="tx2"/>
                </a:solidFill>
              </a:rPr>
              <a:t>Resistencias de 220</a:t>
            </a:r>
            <a:r>
              <a:rPr lang="el-GR" sz="9600" dirty="0" smtClean="0">
                <a:solidFill>
                  <a:schemeClr val="tx2"/>
                </a:solidFill>
              </a:rPr>
              <a:t>Ω</a:t>
            </a:r>
            <a:endParaRPr lang="es-ES_tradnl" sz="9600" dirty="0" smtClean="0">
              <a:solidFill>
                <a:schemeClr val="tx2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s-ES_tradnl" sz="9600" dirty="0" err="1" smtClean="0">
                <a:solidFill>
                  <a:schemeClr val="tx2"/>
                </a:solidFill>
              </a:rPr>
              <a:t>Display</a:t>
            </a:r>
            <a:r>
              <a:rPr lang="es-ES_tradnl" sz="9600" dirty="0" smtClean="0">
                <a:solidFill>
                  <a:schemeClr val="tx2"/>
                </a:solidFill>
              </a:rPr>
              <a:t> de 7 segmentos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s-ES_tradnl" sz="9600" dirty="0" smtClean="0">
                <a:solidFill>
                  <a:schemeClr val="tx2"/>
                </a:solidFill>
              </a:rPr>
              <a:t>	Actuando sobre el pulsador se puede observar como se incrementa el valor del </a:t>
            </a:r>
            <a:r>
              <a:rPr lang="es-ES_tradnl" sz="9600" dirty="0" err="1" smtClean="0">
                <a:solidFill>
                  <a:schemeClr val="tx2"/>
                </a:solidFill>
              </a:rPr>
              <a:t>display</a:t>
            </a:r>
            <a:r>
              <a:rPr lang="es-ES_tradnl" sz="9600" dirty="0" smtClean="0">
                <a:solidFill>
                  <a:schemeClr val="tx2"/>
                </a:solidFill>
              </a:rPr>
              <a:t> en una unidad.</a:t>
            </a:r>
            <a:endParaRPr kumimoji="0" lang="es-ES_tradnl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s-ES_tradnl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714480" y="1857364"/>
          <a:ext cx="5488006" cy="2380229"/>
        </p:xfrm>
        <a:graphic>
          <a:graphicData uri="http://schemas.openxmlformats.org/presentationml/2006/ole">
            <p:oleObj spid="_x0000_s5122" r:id="rId3" imgW="5687219" imgH="246731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214282" y="4214818"/>
            <a:ext cx="8286808" cy="264318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s-ES_tradnl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285720" y="1285860"/>
            <a:ext cx="7858180" cy="68579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Algunos circuitos interesantes. </a:t>
            </a:r>
          </a:p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80" name="Picture 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t="38921" r="47768" b="6630"/>
          <a:stretch>
            <a:fillRect/>
          </a:stretch>
        </p:blipFill>
        <p:spPr bwMode="auto">
          <a:xfrm>
            <a:off x="857224" y="2285992"/>
            <a:ext cx="694774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1285860"/>
            <a:ext cx="7858180" cy="685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_tradnl" sz="3200" dirty="0" smtClean="0">
                <a:solidFill>
                  <a:schemeClr val="tx2"/>
                </a:solidFill>
              </a:rPr>
              <a:t>Algunos circuitos interesantes. </a:t>
            </a:r>
          </a:p>
          <a:p>
            <a:pPr lvl="4"/>
            <a:endParaRPr lang="es-ES_tradnl" sz="3600" dirty="0" smtClean="0">
              <a:solidFill>
                <a:schemeClr val="tx2"/>
              </a:solidFill>
            </a:endParaRPr>
          </a:p>
          <a:p>
            <a:pPr lvl="4"/>
            <a:endParaRPr lang="es-ES_tradnl" sz="36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s-ES_tradnl" sz="4400" dirty="0" smtClean="0"/>
          </a:p>
          <a:p>
            <a:endParaRPr lang="es-ES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214282" y="4214818"/>
            <a:ext cx="8286808" cy="264318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Componentes:</a:t>
            </a:r>
            <a:r>
              <a:rPr kumimoji="0" lang="es-ES_tradnl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s-ES_tradnl" sz="3200" dirty="0" smtClean="0">
                <a:solidFill>
                  <a:schemeClr val="tx2"/>
                </a:solidFill>
              </a:rPr>
              <a:t>Engranajes 8 – 40 dientes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Motor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_tradnl" sz="4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ES_tradnl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es-ES_tradnl" sz="9600" dirty="0" smtClean="0">
              <a:solidFill>
                <a:schemeClr val="tx2"/>
              </a:solidFill>
            </a:endParaRPr>
          </a:p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63040" marR="0" lvl="4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tabLst/>
              <a:defRPr/>
            </a:pPr>
            <a:endParaRPr kumimoji="0" lang="es-ES_tradnl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s-ES_tradnl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571736" y="1857364"/>
          <a:ext cx="2724150" cy="2171700"/>
        </p:xfrm>
        <a:graphic>
          <a:graphicData uri="http://schemas.openxmlformats.org/presentationml/2006/ole">
            <p:oleObj spid="_x0000_s4099" r:id="rId3" imgW="2723810" imgH="217142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Enlaces de </a:t>
            </a:r>
            <a:r>
              <a:rPr lang="es-ES_tradnl" dirty="0" err="1" smtClean="0"/>
              <a:t>interes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8143932" cy="4873752"/>
          </a:xfrm>
        </p:spPr>
        <p:txBody>
          <a:bodyPr>
            <a:normAutofit/>
          </a:bodyPr>
          <a:lstStyle/>
          <a:p>
            <a:pPr algn="just"/>
            <a:r>
              <a:rPr lang="es-ES" sz="3200" dirty="0" smtClean="0">
                <a:hlinkClick r:id="rId2"/>
              </a:rPr>
              <a:t>http://www.crocodile-clips.com/es/Home/</a:t>
            </a:r>
            <a:r>
              <a:rPr lang="es-ES" sz="3200" dirty="0" smtClean="0"/>
              <a:t> Marzo.2011</a:t>
            </a:r>
          </a:p>
          <a:p>
            <a:pPr algn="just">
              <a:buNone/>
            </a:pPr>
            <a:r>
              <a:rPr lang="es-ES_tradnl" sz="3200" dirty="0" smtClean="0"/>
              <a:t>	Página oficial de </a:t>
            </a:r>
            <a:r>
              <a:rPr lang="es-ES_tradnl" sz="3200" dirty="0" err="1" smtClean="0"/>
              <a:t>Crocodile</a:t>
            </a:r>
            <a:r>
              <a:rPr lang="es-ES_tradnl" sz="3200" dirty="0" smtClean="0"/>
              <a:t>-clips. En ella se pueden ver las versiones de química, física y la tecnológica con vídeos demostrativos de cada versión. </a:t>
            </a:r>
            <a:endParaRPr lang="es-ES" sz="3200" dirty="0" smtClean="0"/>
          </a:p>
          <a:p>
            <a:endParaRPr lang="es-E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sz="4400" dirty="0" smtClean="0">
                <a:solidFill>
                  <a:schemeClr val="tx2"/>
                </a:solidFill>
              </a:rPr>
              <a:t>¿Qué es?</a:t>
            </a:r>
          </a:p>
          <a:p>
            <a:pPr>
              <a:buNone/>
            </a:pPr>
            <a:r>
              <a:rPr lang="es-ES_tradnl" sz="2800" dirty="0" smtClean="0">
                <a:solidFill>
                  <a:schemeClr val="tx2"/>
                </a:solidFill>
              </a:rPr>
              <a:t>	</a:t>
            </a:r>
          </a:p>
          <a:p>
            <a:pPr>
              <a:buNone/>
            </a:pPr>
            <a:r>
              <a:rPr lang="es-ES_tradnl" sz="2800" dirty="0" smtClean="0">
                <a:solidFill>
                  <a:schemeClr val="tx2"/>
                </a:solidFill>
              </a:rPr>
              <a:t>	Una aplicación para diseñar y simular el funcionamiento de:</a:t>
            </a:r>
          </a:p>
          <a:p>
            <a:pPr>
              <a:buNone/>
            </a:pPr>
            <a:endParaRPr lang="es-ES_tradnl" sz="2800" dirty="0" smtClean="0">
              <a:solidFill>
                <a:schemeClr val="tx2"/>
              </a:solidFill>
            </a:endParaRPr>
          </a:p>
          <a:p>
            <a:pPr lvl="2"/>
            <a:r>
              <a:rPr lang="es-ES_tradnl" sz="2400" dirty="0" smtClean="0">
                <a:solidFill>
                  <a:schemeClr val="tx2"/>
                </a:solidFill>
              </a:rPr>
              <a:t>Circuitos eléctricos </a:t>
            </a:r>
          </a:p>
          <a:p>
            <a:pPr lvl="2"/>
            <a:r>
              <a:rPr lang="es-ES_tradnl" sz="2400" dirty="0" smtClean="0">
                <a:solidFill>
                  <a:schemeClr val="tx2"/>
                </a:solidFill>
              </a:rPr>
              <a:t>Circuitos electrónicos</a:t>
            </a:r>
          </a:p>
          <a:p>
            <a:pPr lvl="2"/>
            <a:r>
              <a:rPr lang="es-ES_tradnl" sz="2400" dirty="0" smtClean="0">
                <a:solidFill>
                  <a:schemeClr val="tx2"/>
                </a:solidFill>
              </a:rPr>
              <a:t>Mecanismos</a:t>
            </a:r>
          </a:p>
          <a:p>
            <a:pPr lvl="2">
              <a:buNone/>
            </a:pPr>
            <a:endParaRPr lang="es-ES_tradnl" sz="2400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sz="4400" dirty="0" smtClean="0">
                <a:solidFill>
                  <a:schemeClr val="tx2"/>
                </a:solidFill>
              </a:rPr>
              <a:t>¿A quién está destinado? </a:t>
            </a:r>
          </a:p>
          <a:p>
            <a:pPr>
              <a:buNone/>
            </a:pPr>
            <a:endParaRPr lang="es-ES_tradnl" sz="4400" dirty="0" smtClean="0">
              <a:solidFill>
                <a:schemeClr val="tx2"/>
              </a:solidFill>
            </a:endParaRPr>
          </a:p>
          <a:p>
            <a:pPr lvl="4"/>
            <a:r>
              <a:rPr lang="es-ES_tradnl" sz="3600" dirty="0" smtClean="0">
                <a:solidFill>
                  <a:schemeClr val="tx2"/>
                </a:solidFill>
              </a:rPr>
              <a:t>1º ESO – 2º ESO (otras comunidades)</a:t>
            </a:r>
          </a:p>
          <a:p>
            <a:pPr lvl="4"/>
            <a:r>
              <a:rPr lang="es-ES_tradnl" sz="3600" dirty="0" smtClean="0">
                <a:solidFill>
                  <a:schemeClr val="tx2"/>
                </a:solidFill>
              </a:rPr>
              <a:t>3º ESO</a:t>
            </a:r>
          </a:p>
          <a:p>
            <a:pPr lvl="4"/>
            <a:r>
              <a:rPr lang="es-ES_tradnl" sz="3600" dirty="0" smtClean="0">
                <a:solidFill>
                  <a:schemeClr val="tx2"/>
                </a:solidFill>
              </a:rPr>
              <a:t>4º ESO</a:t>
            </a:r>
          </a:p>
          <a:p>
            <a:pPr>
              <a:buNone/>
            </a:pPr>
            <a:endParaRPr lang="es-ES_tradnl" sz="4400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900106"/>
          </a:xfrm>
        </p:spPr>
        <p:txBody>
          <a:bodyPr/>
          <a:lstStyle/>
          <a:p>
            <a:r>
              <a:rPr lang="es-ES_tradnl" sz="4400" dirty="0" smtClean="0">
                <a:solidFill>
                  <a:schemeClr val="tx2"/>
                </a:solidFill>
              </a:rPr>
              <a:t>¿Cómo se utiliza? </a:t>
            </a:r>
          </a:p>
          <a:p>
            <a:pPr>
              <a:buNone/>
            </a:pPr>
            <a:endParaRPr lang="es-ES_tradnl" sz="44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s-ES_tradnl" sz="4400" dirty="0" smtClean="0"/>
          </a:p>
          <a:p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b="3899"/>
          <a:stretch>
            <a:fillRect/>
          </a:stretch>
        </p:blipFill>
        <p:spPr bwMode="auto">
          <a:xfrm>
            <a:off x="1214414" y="2643182"/>
            <a:ext cx="674310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CuadroTexto"/>
          <p:cNvSpPr txBox="1"/>
          <p:nvPr/>
        </p:nvSpPr>
        <p:spPr>
          <a:xfrm>
            <a:off x="3714744" y="4500570"/>
            <a:ext cx="1848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Zona de trabajo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r="53518" b="88694"/>
          <a:stretch>
            <a:fillRect/>
          </a:stretch>
        </p:blipFill>
        <p:spPr bwMode="auto">
          <a:xfrm>
            <a:off x="285720" y="2571744"/>
            <a:ext cx="835821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5572140"/>
            <a:ext cx="7467600" cy="901812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57200" y="1600200"/>
            <a:ext cx="7467600" cy="90010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s-ES_trad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¿Cómo se utiliza? Menús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s-ES_tradnl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s-ES_tradnl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5572140"/>
            <a:ext cx="7467600" cy="901812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 l="42782" r="29917" b="53906"/>
          <a:stretch>
            <a:fillRect/>
          </a:stretch>
        </p:blipFill>
        <p:spPr bwMode="auto">
          <a:xfrm>
            <a:off x="571472" y="1571613"/>
            <a:ext cx="7715304" cy="4185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5572140"/>
            <a:ext cx="7467600" cy="901812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 l="42992" r="30648" b="62891"/>
          <a:stretch>
            <a:fillRect/>
          </a:stretch>
        </p:blipFill>
        <p:spPr bwMode="auto">
          <a:xfrm>
            <a:off x="567704" y="1500174"/>
            <a:ext cx="7895849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Crocodile</a:t>
            </a:r>
            <a:r>
              <a:rPr lang="es-ES_tradnl" sz="5400" dirty="0" smtClean="0"/>
              <a:t> clips 3.0</a:t>
            </a:r>
            <a:endParaRPr lang="es-ES" sz="5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5572140"/>
            <a:ext cx="7467600" cy="901812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42893" r="33472" b="50195"/>
          <a:stretch>
            <a:fillRect/>
          </a:stretch>
        </p:blipFill>
        <p:spPr bwMode="auto">
          <a:xfrm>
            <a:off x="571472" y="1500174"/>
            <a:ext cx="742955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315</TotalTime>
  <Words>281</Words>
  <Application>Microsoft Office PowerPoint</Application>
  <PresentationFormat>Presentación en pantalla (4:3)</PresentationFormat>
  <Paragraphs>124</Paragraphs>
  <Slides>26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Mirador</vt:lpstr>
      <vt:lpstr>Crocodile clips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Crocodile clips 3.0</vt:lpstr>
      <vt:lpstr>Enlaces de interes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 de Windows</dc:creator>
  <cp:lastModifiedBy>Usuario de Windows</cp:lastModifiedBy>
  <cp:revision>47</cp:revision>
  <dcterms:created xsi:type="dcterms:W3CDTF">2011-03-15T08:25:32Z</dcterms:created>
  <dcterms:modified xsi:type="dcterms:W3CDTF">2011-03-22T15:43:20Z</dcterms:modified>
</cp:coreProperties>
</file>